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2" r:id="rId1"/>
  </p:sldMasterIdLst>
  <p:notesMasterIdLst>
    <p:notesMasterId r:id="rId13"/>
  </p:notesMasterIdLst>
  <p:sldIdLst>
    <p:sldId id="256" r:id="rId2"/>
    <p:sldId id="261" r:id="rId3"/>
    <p:sldId id="258" r:id="rId4"/>
    <p:sldId id="259" r:id="rId5"/>
    <p:sldId id="260" r:id="rId6"/>
    <p:sldId id="262" r:id="rId7"/>
    <p:sldId id="263" r:id="rId8"/>
    <p:sldId id="267" r:id="rId9"/>
    <p:sldId id="265" r:id="rId10"/>
    <p:sldId id="268" r:id="rId11"/>
    <p:sldId id="269"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1" d="100"/>
          <a:sy n="101" d="100"/>
        </p:scale>
        <p:origin x="-1864"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385A27-6912-114A-B249-0054BEC46897}" type="datetimeFigureOut">
              <a:rPr lang="en-US" smtClean="0"/>
              <a:t>3/17/15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E8BCEDE-5106-8C47-8160-3ED7F035A10E}" type="slidenum">
              <a:rPr lang="en-US" smtClean="0"/>
              <a:t>‹#›</a:t>
            </a:fld>
            <a:endParaRPr lang="en-US"/>
          </a:p>
        </p:txBody>
      </p:sp>
    </p:spTree>
    <p:extLst>
      <p:ext uri="{BB962C8B-B14F-4D97-AF65-F5344CB8AC3E}">
        <p14:creationId xmlns:p14="http://schemas.microsoft.com/office/powerpoint/2010/main" val="22854310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t>
            </a:r>
            <a:r>
              <a:rPr lang="en-US" dirty="0" smtClean="0"/>
              <a:t>January,</a:t>
            </a:r>
            <a:r>
              <a:rPr lang="en-US" baseline="0" dirty="0" smtClean="0"/>
              <a:t> Lucie </a:t>
            </a:r>
            <a:r>
              <a:rPr lang="en-US" baseline="0" dirty="0" err="1" smtClean="0"/>
              <a:t>Stylianopoulos</a:t>
            </a:r>
            <a:r>
              <a:rPr lang="en-US" baseline="0" dirty="0" smtClean="0"/>
              <a:t> attended a meeting in East Lansing to discuss the NEH grant recently awarded to Michigan State to build archaeological metadata. She is sorry she couldn’t be here to report, but she sent me.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Michigan</a:t>
            </a:r>
            <a:r>
              <a:rPr lang="en-US" sz="1200" kern="1200" baseline="0" dirty="0" smtClean="0">
                <a:solidFill>
                  <a:schemeClr val="tx1"/>
                </a:solidFill>
                <a:latin typeface="+mn-lt"/>
                <a:ea typeface="+mn-ea"/>
                <a:cs typeface="+mn-cs"/>
              </a:rPr>
              <a:t> State</a:t>
            </a:r>
            <a:r>
              <a:rPr lang="en-US" sz="1200" kern="1200" dirty="0" smtClean="0">
                <a:solidFill>
                  <a:schemeClr val="tx1"/>
                </a:solidFill>
                <a:latin typeface="+mn-lt"/>
                <a:ea typeface="+mn-ea"/>
                <a:cs typeface="+mn-cs"/>
              </a:rPr>
              <a:t> has a 3 year National Endowment for the Humanities grant to redesign ARCS and apply </a:t>
            </a:r>
            <a:r>
              <a:rPr lang="en-US" sz="1200" kern="1200" dirty="0" err="1" smtClean="0">
                <a:solidFill>
                  <a:schemeClr val="tx1"/>
                </a:solidFill>
                <a:latin typeface="+mn-lt"/>
                <a:ea typeface="+mn-ea"/>
                <a:cs typeface="+mn-cs"/>
              </a:rPr>
              <a:t>ArchaeoCore</a:t>
            </a:r>
            <a:r>
              <a:rPr lang="en-US" sz="1200" kern="1200" dirty="0" smtClean="0">
                <a:solidFill>
                  <a:schemeClr val="tx1"/>
                </a:solidFill>
                <a:latin typeface="+mn-lt"/>
                <a:ea typeface="+mn-ea"/>
                <a:cs typeface="+mn-cs"/>
              </a:rPr>
              <a:t> as the base metadata schema.</a:t>
            </a:r>
            <a:endParaRPr lang="en-US" dirty="0" smtClean="0"/>
          </a:p>
          <a:p>
            <a:endParaRPr lang="en-US" dirty="0"/>
          </a:p>
        </p:txBody>
      </p:sp>
      <p:sp>
        <p:nvSpPr>
          <p:cNvPr id="4" name="Slide Number Placeholder 3"/>
          <p:cNvSpPr>
            <a:spLocks noGrp="1"/>
          </p:cNvSpPr>
          <p:nvPr>
            <p:ph type="sldNum" sz="quarter" idx="10"/>
          </p:nvPr>
        </p:nvSpPr>
        <p:spPr/>
        <p:txBody>
          <a:bodyPr/>
          <a:lstStyle/>
          <a:p>
            <a:fld id="{BE8BCEDE-5106-8C47-8160-3ED7F035A10E}" type="slidenum">
              <a:rPr lang="en-US" smtClean="0"/>
              <a:t>1</a:t>
            </a:fld>
            <a:endParaRPr lang="en-US"/>
          </a:p>
        </p:txBody>
      </p:sp>
    </p:spTree>
    <p:extLst>
      <p:ext uri="{BB962C8B-B14F-4D97-AF65-F5344CB8AC3E}">
        <p14:creationId xmlns:p14="http://schemas.microsoft.com/office/powerpoint/2010/main" val="2073608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 on </a:t>
            </a:r>
            <a:r>
              <a:rPr lang="en-US" dirty="0" err="1" smtClean="0"/>
              <a:t>Flowerdew</a:t>
            </a:r>
            <a:r>
              <a:rPr lang="en-US" dirty="0" smtClean="0"/>
              <a:t>: Images are primarily</a:t>
            </a:r>
            <a:r>
              <a:rPr lang="en-US" baseline="0" dirty="0" smtClean="0"/>
              <a:t> on-site photographs (slides) </a:t>
            </a:r>
          </a:p>
          <a:p>
            <a:r>
              <a:rPr lang="en-US" baseline="0" dirty="0" smtClean="0"/>
              <a:t>With the site and campaign records in place, artifacts will be able to be cataloged at a faster pace.</a:t>
            </a:r>
          </a:p>
          <a:p>
            <a:r>
              <a:rPr lang="en-US" sz="1200" kern="1200" dirty="0" smtClean="0">
                <a:solidFill>
                  <a:schemeClr val="tx1"/>
                </a:solidFill>
                <a:latin typeface="+mn-lt"/>
                <a:ea typeface="+mn-ea"/>
                <a:cs typeface="+mn-cs"/>
              </a:rPr>
              <a:t>Anne Gaynor (Metadata Librarian, UVA) is going to work on an ontology for linked open data for </a:t>
            </a:r>
            <a:r>
              <a:rPr lang="en-US" sz="1200" kern="1200" dirty="0" err="1" smtClean="0">
                <a:solidFill>
                  <a:schemeClr val="tx1"/>
                </a:solidFill>
                <a:latin typeface="+mn-lt"/>
                <a:ea typeface="+mn-ea"/>
                <a:cs typeface="+mn-cs"/>
              </a:rPr>
              <a:t>ArchaeoCore</a:t>
            </a:r>
            <a:r>
              <a:rPr lang="en-US" sz="1200" kern="1200" dirty="0" smtClean="0">
                <a:solidFill>
                  <a:schemeClr val="tx1"/>
                </a:solidFill>
                <a:latin typeface="+mn-lt"/>
                <a:ea typeface="+mn-ea"/>
                <a:cs typeface="+mn-cs"/>
              </a:rPr>
              <a:t>, using </a:t>
            </a:r>
            <a:r>
              <a:rPr lang="en-US" sz="1200" kern="1200" dirty="0" err="1" smtClean="0">
                <a:solidFill>
                  <a:schemeClr val="tx1"/>
                </a:solidFill>
                <a:latin typeface="+mn-lt"/>
                <a:ea typeface="+mn-ea"/>
                <a:cs typeface="+mn-cs"/>
              </a:rPr>
              <a:t>Flowerdew</a:t>
            </a:r>
            <a:endParaRPr lang="en-US" dirty="0"/>
          </a:p>
        </p:txBody>
      </p:sp>
      <p:sp>
        <p:nvSpPr>
          <p:cNvPr id="4" name="Slide Number Placeholder 3"/>
          <p:cNvSpPr>
            <a:spLocks noGrp="1"/>
          </p:cNvSpPr>
          <p:nvPr>
            <p:ph type="sldNum" sz="quarter" idx="10"/>
          </p:nvPr>
        </p:nvSpPr>
        <p:spPr/>
        <p:txBody>
          <a:bodyPr/>
          <a:lstStyle/>
          <a:p>
            <a:fld id="{BE8BCEDE-5106-8C47-8160-3ED7F035A10E}" type="slidenum">
              <a:rPr lang="en-US" smtClean="0"/>
              <a:t>10</a:t>
            </a:fld>
            <a:endParaRPr lang="en-US"/>
          </a:p>
        </p:txBody>
      </p:sp>
    </p:spTree>
    <p:extLst>
      <p:ext uri="{BB962C8B-B14F-4D97-AF65-F5344CB8AC3E}">
        <p14:creationId xmlns:p14="http://schemas.microsoft.com/office/powerpoint/2010/main" val="10858091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Has the latest version of the schema; I will</a:t>
            </a:r>
            <a:r>
              <a:rPr lang="en-US" baseline="0" dirty="0" smtClean="0"/>
              <a:t> be adding previous versions of the schema to the website in the coming </a:t>
            </a:r>
            <a:r>
              <a:rPr lang="en-US" baseline="0" smtClean="0"/>
              <a:t>weeks</a:t>
            </a:r>
            <a:r>
              <a:rPr lang="en-US" baseline="0" smtClean="0"/>
              <a:t>.</a:t>
            </a:r>
            <a:endParaRPr lang="en-US" baseline="0" dirty="0" smtClean="0"/>
          </a:p>
          <a:p>
            <a:endParaRPr lang="en-US" baseline="0" dirty="0" smtClean="0"/>
          </a:p>
          <a:p>
            <a:r>
              <a:rPr lang="en-US" baseline="0" dirty="0" smtClean="0"/>
              <a:t>Any questions? Does anyone else have any </a:t>
            </a:r>
            <a:r>
              <a:rPr lang="en-US" baseline="0" dirty="0" err="1" smtClean="0"/>
              <a:t>ArchaeoCore</a:t>
            </a:r>
            <a:r>
              <a:rPr lang="en-US" baseline="0" dirty="0" smtClean="0"/>
              <a:t> news they’d like to talk about?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BE8BCEDE-5106-8C47-8160-3ED7F035A10E}" type="slidenum">
              <a:rPr lang="en-US" smtClean="0"/>
              <a:t>11</a:t>
            </a:fld>
            <a:endParaRPr lang="en-US"/>
          </a:p>
        </p:txBody>
      </p:sp>
    </p:spTree>
    <p:extLst>
      <p:ext uri="{BB962C8B-B14F-4D97-AF65-F5344CB8AC3E}">
        <p14:creationId xmlns:p14="http://schemas.microsoft.com/office/powerpoint/2010/main" val="4074876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Archaeological Resource Cataloging System</a:t>
            </a:r>
          </a:p>
          <a:p>
            <a:endParaRPr lang="en-US" dirty="0" smtClean="0"/>
          </a:p>
          <a:p>
            <a:r>
              <a:rPr lang="en-US" sz="1200" kern="1200" dirty="0" smtClean="0">
                <a:solidFill>
                  <a:schemeClr val="tx1"/>
                </a:solidFill>
                <a:latin typeface="+mn-lt"/>
                <a:ea typeface="+mn-ea"/>
                <a:cs typeface="+mn-cs"/>
              </a:rPr>
              <a:t>Michigan State have tried ARCS </a:t>
            </a:r>
            <a:r>
              <a:rPr lang="en-US" sz="1200" kern="1200" dirty="0" smtClean="0">
                <a:solidFill>
                  <a:schemeClr val="tx1"/>
                </a:solidFill>
                <a:latin typeface="+mn-lt"/>
                <a:ea typeface="+mn-ea"/>
                <a:cs typeface="+mn-cs"/>
              </a:rPr>
              <a:t>using with </a:t>
            </a:r>
            <a:r>
              <a:rPr lang="en-US" sz="1200" kern="1200" dirty="0" smtClean="0">
                <a:solidFill>
                  <a:schemeClr val="tx1"/>
                </a:solidFill>
                <a:latin typeface="+mn-lt"/>
                <a:ea typeface="+mn-ea"/>
                <a:cs typeface="+mn-cs"/>
              </a:rPr>
              <a:t>Dublin Core on their data and weren't happy with it. So they went looking for a new data model and chose </a:t>
            </a:r>
            <a:r>
              <a:rPr lang="en-US" sz="1200" kern="1200" dirty="0" err="1" smtClean="0">
                <a:solidFill>
                  <a:schemeClr val="tx1"/>
                </a:solidFill>
                <a:latin typeface="+mn-lt"/>
                <a:ea typeface="+mn-ea"/>
                <a:cs typeface="+mn-cs"/>
              </a:rPr>
              <a:t>ArchaeoCore</a:t>
            </a:r>
            <a:r>
              <a:rPr lang="en-US" sz="1200" kern="1200" dirty="0" smtClean="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fld id="{BE8BCEDE-5106-8C47-8160-3ED7F035A10E}" type="slidenum">
              <a:rPr lang="en-US" smtClean="0"/>
              <a:t>2</a:t>
            </a:fld>
            <a:endParaRPr lang="en-US"/>
          </a:p>
        </p:txBody>
      </p:sp>
    </p:spTree>
    <p:extLst>
      <p:ext uri="{BB962C8B-B14F-4D97-AF65-F5344CB8AC3E}">
        <p14:creationId xmlns:p14="http://schemas.microsoft.com/office/powerpoint/2010/main" val="843776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series </a:t>
            </a:r>
            <a:r>
              <a:rPr lang="en-US" dirty="0" smtClean="0"/>
              <a:t>of images </a:t>
            </a:r>
            <a:r>
              <a:rPr lang="en-US" dirty="0" smtClean="0"/>
              <a:t>was provided </a:t>
            </a:r>
            <a:r>
              <a:rPr lang="en-US" dirty="0" smtClean="0"/>
              <a:t>by </a:t>
            </a:r>
            <a:r>
              <a:rPr lang="en-US" dirty="0" smtClean="0"/>
              <a:t>Jon</a:t>
            </a:r>
            <a:r>
              <a:rPr lang="en-US" baseline="0" dirty="0" smtClean="0"/>
              <a:t> </a:t>
            </a:r>
            <a:r>
              <a:rPr lang="en-US" baseline="0" dirty="0" smtClean="0"/>
              <a:t>Frey from a dig in </a:t>
            </a:r>
            <a:r>
              <a:rPr lang="en-US" baseline="0" dirty="0" err="1" smtClean="0"/>
              <a:t>Isthmia</a:t>
            </a:r>
            <a:endParaRPr lang="en-US" baseline="0" dirty="0" smtClean="0"/>
          </a:p>
          <a:p>
            <a:r>
              <a:rPr lang="en-US" sz="1200" kern="1200" dirty="0" smtClean="0">
                <a:solidFill>
                  <a:schemeClr val="tx1"/>
                </a:solidFill>
                <a:latin typeface="+mn-lt"/>
                <a:ea typeface="+mn-ea"/>
                <a:cs typeface="+mn-cs"/>
              </a:rPr>
              <a:t>Jon </a:t>
            </a:r>
            <a:r>
              <a:rPr lang="en-US" sz="1200" kern="1200" dirty="0" smtClean="0">
                <a:solidFill>
                  <a:schemeClr val="tx1"/>
                </a:solidFill>
                <a:latin typeface="+mn-lt"/>
                <a:ea typeface="+mn-ea"/>
                <a:cs typeface="+mn-cs"/>
              </a:rPr>
              <a:t>Frey is the co-director of the Isthmian excavation with Tim Gregory</a:t>
            </a:r>
            <a:r>
              <a:rPr lang="en-US" sz="1200" kern="1200" baseline="0" dirty="0" smtClean="0">
                <a:solidFill>
                  <a:schemeClr val="tx1"/>
                </a:solidFill>
                <a:latin typeface="+mn-lt"/>
                <a:ea typeface="+mn-ea"/>
                <a:cs typeface="+mn-cs"/>
              </a:rPr>
              <a:t> of</a:t>
            </a:r>
            <a:r>
              <a:rPr lang="en-US" sz="1200" kern="1200" dirty="0" smtClean="0">
                <a:solidFill>
                  <a:schemeClr val="tx1"/>
                </a:solidFill>
                <a:latin typeface="+mn-lt"/>
                <a:ea typeface="+mn-ea"/>
                <a:cs typeface="+mn-cs"/>
              </a:rPr>
              <a:t> Ohio State</a:t>
            </a:r>
            <a:endParaRPr lang="en-US" baseline="0" dirty="0" smtClean="0"/>
          </a:p>
          <a:p>
            <a:endParaRPr lang="en-US" baseline="0" dirty="0" smtClean="0"/>
          </a:p>
          <a:p>
            <a:r>
              <a:rPr lang="en-US" baseline="0" dirty="0" smtClean="0"/>
              <a:t>This is a trench</a:t>
            </a:r>
            <a:endParaRPr lang="en-US" dirty="0"/>
          </a:p>
        </p:txBody>
      </p:sp>
      <p:sp>
        <p:nvSpPr>
          <p:cNvPr id="4" name="Slide Number Placeholder 3"/>
          <p:cNvSpPr>
            <a:spLocks noGrp="1"/>
          </p:cNvSpPr>
          <p:nvPr>
            <p:ph type="sldNum" sz="quarter" idx="10"/>
          </p:nvPr>
        </p:nvSpPr>
        <p:spPr/>
        <p:txBody>
          <a:bodyPr/>
          <a:lstStyle/>
          <a:p>
            <a:fld id="{BE8BCEDE-5106-8C47-8160-3ED7F035A10E}" type="slidenum">
              <a:rPr lang="en-US" smtClean="0"/>
              <a:t>3</a:t>
            </a:fld>
            <a:endParaRPr lang="en-US"/>
          </a:p>
        </p:txBody>
      </p:sp>
    </p:spTree>
    <p:extLst>
      <p:ext uri="{BB962C8B-B14F-4D97-AF65-F5344CB8AC3E}">
        <p14:creationId xmlns:p14="http://schemas.microsoft.com/office/powerpoint/2010/main" val="2533851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Isthmia</a:t>
            </a:r>
            <a:r>
              <a:rPr lang="en-US" dirty="0" smtClean="0"/>
              <a:t>: A notecard with photograph and description of a find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BE8BCEDE-5106-8C47-8160-3ED7F035A10E}" type="slidenum">
              <a:rPr lang="en-US" smtClean="0"/>
              <a:t>4</a:t>
            </a:fld>
            <a:endParaRPr lang="en-US"/>
          </a:p>
        </p:txBody>
      </p:sp>
    </p:spTree>
    <p:extLst>
      <p:ext uri="{BB962C8B-B14F-4D97-AF65-F5344CB8AC3E}">
        <p14:creationId xmlns:p14="http://schemas.microsoft.com/office/powerpoint/2010/main" val="4009734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Notecard</a:t>
            </a:r>
            <a:r>
              <a:rPr lang="en-US" baseline="0" dirty="0" smtClean="0"/>
              <a:t> about a Greek coin </a:t>
            </a:r>
          </a:p>
          <a:p>
            <a:r>
              <a:rPr lang="en-US" sz="1200" kern="1200" dirty="0" smtClean="0">
                <a:solidFill>
                  <a:schemeClr val="tx1"/>
                </a:solidFill>
                <a:latin typeface="+mn-lt"/>
                <a:ea typeface="+mn-ea"/>
                <a:cs typeface="+mn-cs"/>
              </a:rPr>
              <a:t>The point of </a:t>
            </a:r>
            <a:r>
              <a:rPr lang="en-US" sz="1200" kern="1200" dirty="0" smtClean="0">
                <a:solidFill>
                  <a:schemeClr val="tx1"/>
                </a:solidFill>
                <a:latin typeface="+mn-lt"/>
                <a:ea typeface="+mn-ea"/>
                <a:cs typeface="+mn-cs"/>
              </a:rPr>
              <a:t>Frey's </a:t>
            </a:r>
            <a:r>
              <a:rPr lang="en-US" sz="1200" kern="1200" dirty="0" smtClean="0">
                <a:solidFill>
                  <a:schemeClr val="tx1"/>
                </a:solidFill>
                <a:latin typeface="+mn-lt"/>
                <a:ea typeface="+mn-ea"/>
                <a:cs typeface="+mn-cs"/>
              </a:rPr>
              <a:t>illustration sample</a:t>
            </a:r>
            <a:r>
              <a:rPr lang="en-US" sz="1200" kern="1200" baseline="0" dirty="0" smtClean="0">
                <a:solidFill>
                  <a:schemeClr val="tx1"/>
                </a:solidFill>
                <a:latin typeface="+mn-lt"/>
                <a:ea typeface="+mn-ea"/>
                <a:cs typeface="+mn-cs"/>
              </a:rPr>
              <a:t> is that </a:t>
            </a:r>
            <a:r>
              <a:rPr lang="en-US" sz="1200" kern="1200" baseline="0" dirty="0" smtClean="0">
                <a:solidFill>
                  <a:schemeClr val="tx1"/>
                </a:solidFill>
                <a:latin typeface="+mn-lt"/>
                <a:ea typeface="+mn-ea"/>
                <a:cs typeface="+mn-cs"/>
              </a:rPr>
              <a:t>they have </a:t>
            </a:r>
            <a:r>
              <a:rPr lang="en-US" sz="1200" kern="1200" dirty="0" smtClean="0">
                <a:solidFill>
                  <a:schemeClr val="tx1"/>
                </a:solidFill>
                <a:latin typeface="+mn-lt"/>
                <a:ea typeface="+mn-ea"/>
                <a:cs typeface="+mn-cs"/>
              </a:rPr>
              <a:t>photographs, </a:t>
            </a:r>
            <a:r>
              <a:rPr lang="en-US" sz="1200" kern="1200" dirty="0" smtClean="0">
                <a:solidFill>
                  <a:schemeClr val="tx1"/>
                </a:solidFill>
                <a:latin typeface="+mn-lt"/>
                <a:ea typeface="+mn-ea"/>
                <a:cs typeface="+mn-cs"/>
              </a:rPr>
              <a:t>notebooks, drawings within the notebooks, databases containing photographs, scanned index cards, etc. in at least three different languages, </a:t>
            </a:r>
            <a:r>
              <a:rPr lang="en-US" sz="1200" kern="1200" dirty="0" smtClean="0">
                <a:solidFill>
                  <a:schemeClr val="tx1"/>
                </a:solidFill>
                <a:latin typeface="+mn-lt"/>
                <a:ea typeface="+mn-ea"/>
                <a:cs typeface="+mn-cs"/>
              </a:rPr>
              <a:t>a selection </a:t>
            </a:r>
            <a:r>
              <a:rPr lang="en-US" sz="1200" kern="1200" dirty="0" smtClean="0">
                <a:solidFill>
                  <a:schemeClr val="tx1"/>
                </a:solidFill>
                <a:latin typeface="+mn-lt"/>
                <a:ea typeface="+mn-ea"/>
                <a:cs typeface="+mn-cs"/>
              </a:rPr>
              <a:t>of artifacts accessioned a different way, coins accessioned another different way; they need to aggregate all this data </a:t>
            </a:r>
            <a:r>
              <a:rPr lang="en-US" sz="1200" kern="1200" dirty="0" smtClean="0">
                <a:solidFill>
                  <a:schemeClr val="tx1"/>
                </a:solidFill>
                <a:latin typeface="+mn-lt"/>
                <a:ea typeface="+mn-ea"/>
                <a:cs typeface="+mn-cs"/>
              </a:rPr>
              <a:t>in some </a:t>
            </a:r>
            <a:r>
              <a:rPr lang="en-US" sz="1200" kern="1200" dirty="0" smtClean="0">
                <a:solidFill>
                  <a:schemeClr val="tx1"/>
                </a:solidFill>
                <a:latin typeface="+mn-lt"/>
                <a:ea typeface="+mn-ea"/>
                <a:cs typeface="+mn-cs"/>
              </a:rPr>
              <a:t>way and that is what ARCS will do.</a:t>
            </a:r>
            <a:endParaRPr lang="en-US" dirty="0"/>
          </a:p>
        </p:txBody>
      </p:sp>
      <p:sp>
        <p:nvSpPr>
          <p:cNvPr id="4" name="Slide Number Placeholder 3"/>
          <p:cNvSpPr>
            <a:spLocks noGrp="1"/>
          </p:cNvSpPr>
          <p:nvPr>
            <p:ph type="sldNum" sz="quarter" idx="10"/>
          </p:nvPr>
        </p:nvSpPr>
        <p:spPr/>
        <p:txBody>
          <a:bodyPr/>
          <a:lstStyle/>
          <a:p>
            <a:fld id="{BE8BCEDE-5106-8C47-8160-3ED7F035A10E}" type="slidenum">
              <a:rPr lang="en-US" smtClean="0"/>
              <a:t>5</a:t>
            </a:fld>
            <a:endParaRPr lang="en-US"/>
          </a:p>
        </p:txBody>
      </p:sp>
    </p:spTree>
    <p:extLst>
      <p:ext uri="{BB962C8B-B14F-4D97-AF65-F5344CB8AC3E}">
        <p14:creationId xmlns:p14="http://schemas.microsoft.com/office/powerpoint/2010/main" val="15000289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1st year -- they will take all data from </a:t>
            </a:r>
            <a:r>
              <a:rPr lang="en-US" sz="1200" kern="1200" dirty="0" err="1" smtClean="0">
                <a:solidFill>
                  <a:schemeClr val="tx1"/>
                </a:solidFill>
                <a:latin typeface="+mn-lt"/>
                <a:ea typeface="+mn-ea"/>
                <a:cs typeface="+mn-cs"/>
              </a:rPr>
              <a:t>Isthmia</a:t>
            </a:r>
            <a:r>
              <a:rPr lang="en-US" sz="1200" kern="1200" dirty="0" smtClean="0">
                <a:solidFill>
                  <a:schemeClr val="tx1"/>
                </a:solidFill>
                <a:latin typeface="+mn-lt"/>
                <a:ea typeface="+mn-ea"/>
                <a:cs typeface="+mn-cs"/>
              </a:rPr>
              <a:t>, digitize any not already digitized and put it all into the ARCS system. </a:t>
            </a:r>
          </a:p>
          <a:p>
            <a:r>
              <a:rPr lang="en-US" sz="1200" kern="1200" dirty="0" smtClean="0">
                <a:solidFill>
                  <a:schemeClr val="tx1"/>
                </a:solidFill>
                <a:latin typeface="+mn-lt"/>
                <a:ea typeface="+mn-ea"/>
                <a:cs typeface="+mn-cs"/>
              </a:rPr>
              <a:t>2nd year -- they will do the same for another of the excavations in Polis in Cyprus (Bill </a:t>
            </a:r>
            <a:r>
              <a:rPr lang="en-US" sz="1200" kern="1200" dirty="0" err="1" smtClean="0">
                <a:solidFill>
                  <a:schemeClr val="tx1"/>
                </a:solidFill>
                <a:latin typeface="+mn-lt"/>
                <a:ea typeface="+mn-ea"/>
                <a:cs typeface="+mn-cs"/>
              </a:rPr>
              <a:t>Caraher</a:t>
            </a:r>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NDakota</a:t>
            </a:r>
            <a:r>
              <a:rPr lang="en-US" sz="1200" kern="1200" dirty="0" smtClean="0">
                <a:solidFill>
                  <a:schemeClr val="tx1"/>
                </a:solidFill>
                <a:latin typeface="+mn-lt"/>
                <a:ea typeface="+mn-ea"/>
                <a:cs typeface="+mn-cs"/>
              </a:rPr>
              <a:t>) and Chersonese in </a:t>
            </a:r>
            <a:r>
              <a:rPr lang="en-US" sz="1200" kern="1200" dirty="0" smtClean="0">
                <a:solidFill>
                  <a:schemeClr val="tx1"/>
                </a:solidFill>
                <a:latin typeface="+mn-lt"/>
                <a:ea typeface="+mn-ea"/>
                <a:cs typeface="+mn-cs"/>
              </a:rPr>
              <a:t>the Crimea</a:t>
            </a:r>
            <a:r>
              <a:rPr lang="en-US" sz="1200" kern="1200" dirty="0" smtClean="0">
                <a:solidFill>
                  <a:schemeClr val="tx1"/>
                </a:solidFill>
                <a:latin typeface="+mn-lt"/>
                <a:ea typeface="+mn-ea"/>
                <a:cs typeface="+mn-cs"/>
              </a:rPr>
              <a:t>. Crimean material is at Texas, not available in the Crimea. </a:t>
            </a:r>
          </a:p>
          <a:p>
            <a:r>
              <a:rPr lang="en-US" sz="1200" kern="1200" dirty="0" smtClean="0">
                <a:solidFill>
                  <a:schemeClr val="tx1"/>
                </a:solidFill>
                <a:latin typeface="+mn-lt"/>
                <a:ea typeface="+mn-ea"/>
                <a:cs typeface="+mn-cs"/>
              </a:rPr>
              <a:t>3rd year -- ARCS will be available to other sites and </a:t>
            </a:r>
            <a:r>
              <a:rPr lang="en-US" sz="1200" kern="1200" dirty="0" smtClean="0">
                <a:solidFill>
                  <a:schemeClr val="tx1"/>
                </a:solidFill>
                <a:latin typeface="+mn-lt"/>
                <a:ea typeface="+mn-ea"/>
                <a:cs typeface="+mn-cs"/>
              </a:rPr>
              <a:t>Michigan State </a:t>
            </a:r>
            <a:r>
              <a:rPr lang="en-US" sz="1200" kern="1200" dirty="0" smtClean="0">
                <a:solidFill>
                  <a:schemeClr val="tx1"/>
                </a:solidFill>
                <a:latin typeface="+mn-lt"/>
                <a:ea typeface="+mn-ea"/>
                <a:cs typeface="+mn-cs"/>
              </a:rPr>
              <a:t>group will work on archival material at Nemea in Greece. At this time they will begin the development of a linked open data solution. </a:t>
            </a:r>
          </a:p>
        </p:txBody>
      </p:sp>
      <p:sp>
        <p:nvSpPr>
          <p:cNvPr id="4" name="Slide Number Placeholder 3"/>
          <p:cNvSpPr>
            <a:spLocks noGrp="1"/>
          </p:cNvSpPr>
          <p:nvPr>
            <p:ph type="sldNum" sz="quarter" idx="10"/>
          </p:nvPr>
        </p:nvSpPr>
        <p:spPr/>
        <p:txBody>
          <a:bodyPr/>
          <a:lstStyle/>
          <a:p>
            <a:fld id="{BE8BCEDE-5106-8C47-8160-3ED7F035A10E}" type="slidenum">
              <a:rPr lang="en-US" smtClean="0"/>
              <a:t>6</a:t>
            </a:fld>
            <a:endParaRPr lang="en-US"/>
          </a:p>
        </p:txBody>
      </p:sp>
    </p:spTree>
    <p:extLst>
      <p:ext uri="{BB962C8B-B14F-4D97-AF65-F5344CB8AC3E}">
        <p14:creationId xmlns:p14="http://schemas.microsoft.com/office/powerpoint/2010/main" val="30976150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mn-lt"/>
                <a:ea typeface="+mn-ea"/>
                <a:cs typeface="+mn-cs"/>
              </a:rPr>
              <a:t>Structure diagram: shows the way they are conceptualizing their data. They felt they needed more material about the resource type. This diagram conflates artifact and monument into the same set of fields, but by the time they talked it through they were coming around to the idea that artifact and monument need to be separate sets of fields </a:t>
            </a:r>
            <a:endParaRPr lang="en-US" dirty="0"/>
          </a:p>
        </p:txBody>
      </p:sp>
      <p:sp>
        <p:nvSpPr>
          <p:cNvPr id="4" name="Slide Number Placeholder 3"/>
          <p:cNvSpPr>
            <a:spLocks noGrp="1"/>
          </p:cNvSpPr>
          <p:nvPr>
            <p:ph type="sldNum" sz="quarter" idx="10"/>
          </p:nvPr>
        </p:nvSpPr>
        <p:spPr/>
        <p:txBody>
          <a:bodyPr/>
          <a:lstStyle/>
          <a:p>
            <a:fld id="{BE8BCEDE-5106-8C47-8160-3ED7F035A10E}" type="slidenum">
              <a:rPr lang="en-US" smtClean="0"/>
              <a:t>7</a:t>
            </a:fld>
            <a:endParaRPr lang="en-US"/>
          </a:p>
        </p:txBody>
      </p:sp>
    </p:spTree>
    <p:extLst>
      <p:ext uri="{BB962C8B-B14F-4D97-AF65-F5344CB8AC3E}">
        <p14:creationId xmlns:p14="http://schemas.microsoft.com/office/powerpoint/2010/main" val="2855975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There is a lot of interest among excavators and scholars in the domestic setting, so situating the artifacts within their domestic context is vital -- public and domestic artifacts tend to be different and domestic artifacts tend to be more instructive; we found this to be true with the </a:t>
            </a:r>
            <a:r>
              <a:rPr lang="en-US" sz="1200" kern="1200" dirty="0" err="1" smtClean="0">
                <a:solidFill>
                  <a:schemeClr val="tx1"/>
                </a:solidFill>
                <a:latin typeface="+mn-lt"/>
                <a:ea typeface="+mn-ea"/>
                <a:cs typeface="+mn-cs"/>
              </a:rPr>
              <a:t>Flowerdew</a:t>
            </a:r>
            <a:r>
              <a:rPr lang="en-US" sz="1200" kern="1200" dirty="0" smtClean="0">
                <a:solidFill>
                  <a:schemeClr val="tx1"/>
                </a:solidFill>
                <a:latin typeface="+mn-lt"/>
                <a:ea typeface="+mn-ea"/>
                <a:cs typeface="+mn-cs"/>
              </a:rPr>
              <a:t> material so we came up with this set of</a:t>
            </a:r>
            <a:r>
              <a:rPr lang="en-US" sz="1200" kern="1200" baseline="0" dirty="0" smtClean="0">
                <a:solidFill>
                  <a:schemeClr val="tx1"/>
                </a:solidFill>
                <a:latin typeface="+mn-lt"/>
                <a:ea typeface="+mn-ea"/>
                <a:cs typeface="+mn-cs"/>
              </a:rPr>
              <a:t> monument fields</a:t>
            </a:r>
            <a:endParaRPr lang="en-US" dirty="0" smtClean="0"/>
          </a:p>
          <a:p>
            <a:endParaRPr lang="en-US" dirty="0"/>
          </a:p>
        </p:txBody>
      </p:sp>
      <p:sp>
        <p:nvSpPr>
          <p:cNvPr id="4" name="Slide Number Placeholder 3"/>
          <p:cNvSpPr>
            <a:spLocks noGrp="1"/>
          </p:cNvSpPr>
          <p:nvPr>
            <p:ph type="sldNum" sz="quarter" idx="10"/>
          </p:nvPr>
        </p:nvSpPr>
        <p:spPr/>
        <p:txBody>
          <a:bodyPr/>
          <a:lstStyle/>
          <a:p>
            <a:fld id="{BE8BCEDE-5106-8C47-8160-3ED7F035A10E}" type="slidenum">
              <a:rPr lang="en-US" smtClean="0"/>
              <a:t>8</a:t>
            </a:fld>
            <a:endParaRPr lang="en-US"/>
          </a:p>
        </p:txBody>
      </p:sp>
    </p:spTree>
    <p:extLst>
      <p:ext uri="{BB962C8B-B14F-4D97-AF65-F5344CB8AC3E}">
        <p14:creationId xmlns:p14="http://schemas.microsoft.com/office/powerpoint/2010/main" val="139431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the original House of </a:t>
            </a:r>
            <a:r>
              <a:rPr lang="en-US" dirty="0" err="1" smtClean="0"/>
              <a:t>Kadmos</a:t>
            </a:r>
            <a:r>
              <a:rPr lang="en-US" dirty="0" smtClean="0"/>
              <a:t> site that produced extraordinary amounts of </a:t>
            </a:r>
            <a:r>
              <a:rPr lang="en-US" dirty="0" smtClean="0"/>
              <a:t>Bronze </a:t>
            </a:r>
            <a:r>
              <a:rPr lang="en-US" dirty="0" smtClean="0"/>
              <a:t>Age material</a:t>
            </a:r>
          </a:p>
          <a:p>
            <a:r>
              <a:rPr lang="en-US" baseline="0" dirty="0" smtClean="0"/>
              <a:t>Opportunity to describe objects on the site and understand the setting</a:t>
            </a:r>
          </a:p>
          <a:p>
            <a:endParaRPr lang="en-US" baseline="0" dirty="0" smtClean="0"/>
          </a:p>
          <a:p>
            <a:r>
              <a:rPr lang="en-US" baseline="0" dirty="0" smtClean="0"/>
              <a:t>In other news: </a:t>
            </a:r>
            <a:r>
              <a:rPr lang="en-US" baseline="0" dirty="0" err="1" smtClean="0"/>
              <a:t>ArchaeoCore</a:t>
            </a:r>
            <a:r>
              <a:rPr lang="en-US" baseline="0" dirty="0" smtClean="0"/>
              <a:t> is part of a new grant proposal in Greece; no news yet on that. </a:t>
            </a:r>
          </a:p>
          <a:p>
            <a:r>
              <a:rPr lang="en-US" baseline="0" dirty="0" smtClean="0"/>
              <a:t>Sean Tennant, UVA doctoral student in classical archaeology, and Lucie will be returning to Greece for a few weeks in June to work on a different site and on the Thebes </a:t>
            </a:r>
            <a:r>
              <a:rPr lang="en-US" baseline="0" dirty="0" err="1" smtClean="0"/>
              <a:t>Kadmeion</a:t>
            </a:r>
            <a:r>
              <a:rPr lang="en-US" baseline="0" dirty="0" smtClean="0"/>
              <a:t>, with </a:t>
            </a:r>
            <a:r>
              <a:rPr lang="en-US" baseline="0" dirty="0" err="1" smtClean="0"/>
              <a:t>Fotini</a:t>
            </a:r>
            <a:r>
              <a:rPr lang="en-US" baseline="0" dirty="0" smtClean="0"/>
              <a:t> </a:t>
            </a:r>
            <a:r>
              <a:rPr lang="en-US" baseline="0" dirty="0" err="1" smtClean="0"/>
              <a:t>Kondyli</a:t>
            </a:r>
            <a:r>
              <a:rPr lang="en-US" baseline="0" dirty="0" smtClean="0"/>
              <a:t> (Classics Dept., UVA)</a:t>
            </a:r>
          </a:p>
          <a:p>
            <a:r>
              <a:rPr lang="en-US" baseline="0" dirty="0" smtClean="0"/>
              <a:t>Sean will also be at </a:t>
            </a:r>
            <a:r>
              <a:rPr lang="en-US" baseline="0" dirty="0" err="1" smtClean="0"/>
              <a:t>Isthmia</a:t>
            </a:r>
            <a:r>
              <a:rPr lang="en-US" baseline="0" dirty="0" smtClean="0"/>
              <a:t> to help set up the site and campaign records for that Shared Shelf project</a:t>
            </a:r>
            <a:endParaRPr lang="en-US" baseline="0" dirty="0" smtClean="0"/>
          </a:p>
        </p:txBody>
      </p:sp>
      <p:sp>
        <p:nvSpPr>
          <p:cNvPr id="4" name="Slide Number Placeholder 3"/>
          <p:cNvSpPr>
            <a:spLocks noGrp="1"/>
          </p:cNvSpPr>
          <p:nvPr>
            <p:ph type="sldNum" sz="quarter" idx="10"/>
          </p:nvPr>
        </p:nvSpPr>
        <p:spPr/>
        <p:txBody>
          <a:bodyPr/>
          <a:lstStyle/>
          <a:p>
            <a:fld id="{A6D99D59-ACCA-9C4A-A72A-6667BD32C0B5}" type="slidenum">
              <a:rPr lang="en-US" smtClean="0"/>
              <a:t>9</a:t>
            </a:fld>
            <a:endParaRPr lang="en-US"/>
          </a:p>
        </p:txBody>
      </p:sp>
    </p:spTree>
    <p:extLst>
      <p:ext uri="{BB962C8B-B14F-4D97-AF65-F5344CB8AC3E}">
        <p14:creationId xmlns:p14="http://schemas.microsoft.com/office/powerpoint/2010/main" val="3421743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US"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FAC1BD5-6DF9-CA49-A3E2-3A44B9373E35}" type="datetimeFigureOut">
              <a:rPr lang="en-US" smtClean="0"/>
              <a:t>3/17/15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D2C864-9362-43C7-A136-D9C41D93A96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US"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AFAC1BD5-6DF9-CA49-A3E2-3A44B9373E35}" type="datetimeFigureOut">
              <a:rPr lang="en-US" smtClean="0"/>
              <a:t>3/17/15</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4C3FA2DA-E9D7-3F47-9269-01C131C56D5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US"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AC1BD5-6DF9-CA49-A3E2-3A44B9373E35}" type="datetimeFigureOut">
              <a:rPr lang="en-US" smtClean="0"/>
              <a:t>3/17/15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FA2DA-E9D7-3F47-9269-01C131C56D5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AFAC1BD5-6DF9-CA49-A3E2-3A44B9373E35}" type="datetimeFigureOut">
              <a:rPr lang="en-US" smtClean="0"/>
              <a:t>3/17/15</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4C3FA2DA-E9D7-3F47-9269-01C131C56D5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FAC1BD5-6DF9-CA49-A3E2-3A44B9373E35}" type="datetimeFigureOut">
              <a:rPr lang="en-US" smtClean="0"/>
              <a:t>3/17/15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FA2DA-E9D7-3F47-9269-01C131C56D5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US"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AFAC1BD5-6DF9-CA49-A3E2-3A44B9373E35}" type="datetimeFigureOut">
              <a:rPr lang="en-US" smtClean="0"/>
              <a:t>3/17/15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FA2DA-E9D7-3F47-9269-01C131C56D5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AFAC1BD5-6DF9-CA49-A3E2-3A44B9373E35}" type="datetimeFigureOut">
              <a:rPr lang="en-US" smtClean="0"/>
              <a:t>3/17/15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FA2DA-E9D7-3F47-9269-01C131C56D5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US"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AFAC1BD5-6DF9-CA49-A3E2-3A44B9373E35}" type="datetimeFigureOut">
              <a:rPr lang="en-US" smtClean="0"/>
              <a:t>3/17/15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FA2DA-E9D7-3F47-9269-01C131C56D5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AC1BD5-6DF9-CA49-A3E2-3A44B9373E35}" type="datetimeFigureOut">
              <a:rPr lang="en-US" smtClean="0"/>
              <a:t>3/17/15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3FA2DA-E9D7-3F47-9269-01C131C56D5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US"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AFAC1BD5-6DF9-CA49-A3E2-3A44B9373E35}" type="datetimeFigureOut">
              <a:rPr lang="en-US" smtClean="0"/>
              <a:t>3/17/15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3FA2DA-E9D7-3F47-9269-01C131C56D5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AFAC1BD5-6DF9-CA49-A3E2-3A44B9373E35}" type="datetimeFigureOut">
              <a:rPr lang="en-US" smtClean="0"/>
              <a:t>3/17/15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3FA2DA-E9D7-3F47-9269-01C131C56D5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AFAC1BD5-6DF9-CA49-A3E2-3A44B9373E35}" type="datetimeFigureOut">
              <a:rPr lang="en-US" smtClean="0"/>
              <a:t>3/17/15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3FA2DA-E9D7-3F47-9269-01C131C56D5D}" type="slidenum">
              <a:rPr lang="en-US" smtClean="0"/>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AFAC1BD5-6DF9-CA49-A3E2-3A44B9373E35}" type="datetimeFigureOut">
              <a:rPr lang="en-US" smtClean="0"/>
              <a:t>3/17/15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3FA2DA-E9D7-3F47-9269-01C131C56D5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US"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AFAC1BD5-6DF9-CA49-A3E2-3A44B9373E35}" type="datetimeFigureOut">
              <a:rPr lang="en-US" smtClean="0"/>
              <a:t>3/17/15</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4C3FA2DA-E9D7-3F47-9269-01C131C56D5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AFAC1BD5-6DF9-CA49-A3E2-3A44B9373E35}" type="datetimeFigureOut">
              <a:rPr lang="en-US" smtClean="0"/>
              <a:t>3/17/15</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4C3FA2DA-E9D7-3F47-9269-01C131C56D5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 id="2147483832" r:id="rId10"/>
    <p:sldLayoutId id="2147483833" r:id="rId11"/>
    <p:sldLayoutId id="2147483834" r:id="rId12"/>
    <p:sldLayoutId id="2147483835" r:id="rId13"/>
    <p:sldLayoutId id="2147483836"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www.ifaresearch.org/archaeocore/ind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 Id="rId3" Type="http://schemas.openxmlformats.org/officeDocument/2006/relationships/image" Target="../media/image11.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smtClean="0">
                <a:latin typeface="+mn-lt"/>
              </a:rPr>
              <a:t>ArchaeoCore</a:t>
            </a:r>
            <a:r>
              <a:rPr lang="en-US" dirty="0" smtClean="0">
                <a:latin typeface="+mn-lt"/>
              </a:rPr>
              <a:t> So Far</a:t>
            </a:r>
            <a:endParaRPr lang="en-US" dirty="0">
              <a:latin typeface="+mn-lt"/>
            </a:endParaRPr>
          </a:p>
        </p:txBody>
      </p:sp>
      <p:sp>
        <p:nvSpPr>
          <p:cNvPr id="3" name="Subtitle 2"/>
          <p:cNvSpPr>
            <a:spLocks noGrp="1"/>
          </p:cNvSpPr>
          <p:nvPr>
            <p:ph type="subTitle" idx="1"/>
          </p:nvPr>
        </p:nvSpPr>
        <p:spPr/>
        <p:txBody>
          <a:bodyPr/>
          <a:lstStyle/>
          <a:p>
            <a:r>
              <a:rPr lang="en-US" dirty="0" smtClean="0"/>
              <a:t>VRA Denver</a:t>
            </a:r>
          </a:p>
          <a:p>
            <a:r>
              <a:rPr lang="en-US" dirty="0" smtClean="0"/>
              <a:t>March 12, 2015</a:t>
            </a:r>
            <a:endParaRPr lang="en-US" dirty="0"/>
          </a:p>
        </p:txBody>
      </p:sp>
    </p:spTree>
    <p:extLst>
      <p:ext uri="{BB962C8B-B14F-4D97-AF65-F5344CB8AC3E}">
        <p14:creationId xmlns:p14="http://schemas.microsoft.com/office/powerpoint/2010/main" val="40250177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PG64 Stone House Foundation site</a:t>
            </a:r>
          </a:p>
          <a:p>
            <a:r>
              <a:rPr lang="en-US" dirty="0" smtClean="0"/>
              <a:t>Almost 1000 records in Shared Shelf and 644 images</a:t>
            </a:r>
          </a:p>
          <a:p>
            <a:r>
              <a:rPr lang="en-US" dirty="0" smtClean="0"/>
              <a:t>Maps and plats have been scanned and described</a:t>
            </a:r>
          </a:p>
          <a:p>
            <a:r>
              <a:rPr lang="en-US" dirty="0" smtClean="0"/>
              <a:t>The Site and Campaign records have been developed</a:t>
            </a:r>
          </a:p>
          <a:p>
            <a:r>
              <a:rPr lang="en-US" dirty="0" smtClean="0"/>
              <a:t>Next is artifact cataloging</a:t>
            </a:r>
            <a:endParaRPr lang="en-US" dirty="0"/>
          </a:p>
        </p:txBody>
      </p:sp>
      <p:pic>
        <p:nvPicPr>
          <p:cNvPr id="5" name="Picture 4" descr="flowerdew.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4638"/>
            <a:ext cx="9144000" cy="945116"/>
          </a:xfrm>
          <a:prstGeom prst="rect">
            <a:avLst/>
          </a:prstGeom>
        </p:spPr>
      </p:pic>
    </p:spTree>
    <p:extLst>
      <p:ext uri="{BB962C8B-B14F-4D97-AF65-F5344CB8AC3E}">
        <p14:creationId xmlns:p14="http://schemas.microsoft.com/office/powerpoint/2010/main" val="28936061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mn-lt"/>
              </a:rPr>
              <a:t>ArchaeoCore</a:t>
            </a:r>
            <a:r>
              <a:rPr lang="en-US" dirty="0" smtClean="0">
                <a:latin typeface="+mn-lt"/>
              </a:rPr>
              <a:t> website</a:t>
            </a:r>
            <a:endParaRPr lang="en-US" dirty="0">
              <a:latin typeface="+mn-lt"/>
            </a:endParaRPr>
          </a:p>
        </p:txBody>
      </p:sp>
      <p:sp>
        <p:nvSpPr>
          <p:cNvPr id="3" name="Content Placeholder 2"/>
          <p:cNvSpPr>
            <a:spLocks noGrp="1"/>
          </p:cNvSpPr>
          <p:nvPr>
            <p:ph idx="1"/>
          </p:nvPr>
        </p:nvSpPr>
        <p:spPr/>
        <p:txBody>
          <a:bodyPr/>
          <a:lstStyle/>
          <a:p>
            <a:pPr marL="0" indent="0">
              <a:buNone/>
            </a:pPr>
            <a:r>
              <a:rPr lang="en-US" dirty="0">
                <a:hlinkClick r:id="rId3"/>
              </a:rPr>
              <a:t>http://www.ifaresearch.org/archaeocore/</a:t>
            </a:r>
            <a:r>
              <a:rPr lang="en-US" dirty="0" smtClean="0">
                <a:hlinkClick r:id="rId3"/>
              </a:rPr>
              <a:t>index.html</a:t>
            </a:r>
            <a:endParaRPr lang="en-US" dirty="0" smtClean="0"/>
          </a:p>
          <a:p>
            <a:pPr marL="0" indent="0">
              <a:buNone/>
            </a:pPr>
            <a:endParaRPr lang="en-US" dirty="0" smtClean="0"/>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3904347416"/>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CS screensh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759" y="584067"/>
            <a:ext cx="4094502" cy="6088715"/>
          </a:xfrm>
          <a:prstGeom prst="rect">
            <a:avLst/>
          </a:prstGeom>
        </p:spPr>
      </p:pic>
      <p:sp>
        <p:nvSpPr>
          <p:cNvPr id="3" name="TextBox 2"/>
          <p:cNvSpPr txBox="1"/>
          <p:nvPr/>
        </p:nvSpPr>
        <p:spPr>
          <a:xfrm>
            <a:off x="5159002" y="584067"/>
            <a:ext cx="3399650" cy="4031873"/>
          </a:xfrm>
          <a:prstGeom prst="rect">
            <a:avLst/>
          </a:prstGeom>
          <a:noFill/>
        </p:spPr>
        <p:txBody>
          <a:bodyPr wrap="square" rtlCol="0">
            <a:spAutoFit/>
          </a:bodyPr>
          <a:lstStyle/>
          <a:p>
            <a:r>
              <a:rPr lang="en-US" sz="2400" b="1" dirty="0" smtClean="0"/>
              <a:t>Archaeological</a:t>
            </a:r>
          </a:p>
          <a:p>
            <a:r>
              <a:rPr lang="en-US" sz="2400" b="1" dirty="0" smtClean="0"/>
              <a:t>Resource </a:t>
            </a:r>
          </a:p>
          <a:p>
            <a:r>
              <a:rPr lang="en-US" sz="2400" b="1" dirty="0" smtClean="0"/>
              <a:t>Cataloging</a:t>
            </a:r>
          </a:p>
          <a:p>
            <a:r>
              <a:rPr lang="en-US" sz="2400" b="1" dirty="0" smtClean="0"/>
              <a:t>System,</a:t>
            </a:r>
          </a:p>
          <a:p>
            <a:r>
              <a:rPr lang="en-US" sz="2400" b="1" dirty="0" smtClean="0"/>
              <a:t>Michigan State University –</a:t>
            </a:r>
          </a:p>
          <a:p>
            <a:endParaRPr lang="en-US" sz="2400" b="1" dirty="0" smtClean="0"/>
          </a:p>
          <a:p>
            <a:r>
              <a:rPr lang="en-US" sz="2400" b="1" dirty="0" err="1" smtClean="0"/>
              <a:t>arcs.cal.msu.edu</a:t>
            </a:r>
            <a:r>
              <a:rPr lang="en-US" sz="2400" b="1" dirty="0" smtClean="0"/>
              <a:t>/</a:t>
            </a:r>
          </a:p>
          <a:p>
            <a:endParaRPr lang="en-US" sz="2400" b="1" dirty="0"/>
          </a:p>
          <a:p>
            <a:r>
              <a:rPr lang="en-US" sz="2000" b="1" dirty="0" smtClean="0"/>
              <a:t>Jon Frey, PI, MSU</a:t>
            </a:r>
          </a:p>
          <a:p>
            <a:r>
              <a:rPr lang="en-US" sz="2000" b="1" dirty="0" smtClean="0"/>
              <a:t>Ethan </a:t>
            </a:r>
            <a:r>
              <a:rPr lang="en-US" sz="2000" b="1" dirty="0" err="1" smtClean="0"/>
              <a:t>Watrall</a:t>
            </a:r>
            <a:r>
              <a:rPr lang="en-US" sz="2000" b="1" dirty="0" smtClean="0"/>
              <a:t>, PI</a:t>
            </a:r>
            <a:r>
              <a:rPr lang="en-US" sz="2000" b="1" dirty="0" smtClean="0"/>
              <a:t>,  MSU</a:t>
            </a:r>
            <a:endParaRPr lang="en-US" sz="2000" b="1" dirty="0"/>
          </a:p>
        </p:txBody>
      </p:sp>
      <p:pic>
        <p:nvPicPr>
          <p:cNvPr id="4" name="Picture 3" descr="neh.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2786" y="5000296"/>
            <a:ext cx="4402058" cy="1257731"/>
          </a:xfrm>
          <a:prstGeom prst="rect">
            <a:avLst/>
          </a:prstGeom>
        </p:spPr>
      </p:pic>
    </p:spTree>
    <p:extLst>
      <p:ext uri="{BB962C8B-B14F-4D97-AF65-F5344CB8AC3E}">
        <p14:creationId xmlns:p14="http://schemas.microsoft.com/office/powerpoint/2010/main" val="77805184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sthmia trenc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0762" y="147458"/>
            <a:ext cx="4398883" cy="6710541"/>
          </a:xfrm>
          <a:prstGeom prst="rect">
            <a:avLst/>
          </a:prstGeom>
        </p:spPr>
      </p:pic>
    </p:spTree>
    <p:extLst>
      <p:ext uri="{BB962C8B-B14F-4D97-AF65-F5344CB8AC3E}">
        <p14:creationId xmlns:p14="http://schemas.microsoft.com/office/powerpoint/2010/main" val="351578117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sthmia east field po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5100"/>
            <a:ext cx="9144000" cy="6511332"/>
          </a:xfrm>
          <a:prstGeom prst="rect">
            <a:avLst/>
          </a:prstGeom>
        </p:spPr>
      </p:pic>
    </p:spTree>
    <p:extLst>
      <p:ext uri="{BB962C8B-B14F-4D97-AF65-F5344CB8AC3E}">
        <p14:creationId xmlns:p14="http://schemas.microsoft.com/office/powerpoint/2010/main" val="375784589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sthmia hexamilion car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6300" y="0"/>
            <a:ext cx="4827671" cy="6858000"/>
          </a:xfrm>
          <a:prstGeom prst="rect">
            <a:avLst/>
          </a:prstGeom>
        </p:spPr>
      </p:pic>
    </p:spTree>
    <p:extLst>
      <p:ext uri="{BB962C8B-B14F-4D97-AF65-F5344CB8AC3E}">
        <p14:creationId xmlns:p14="http://schemas.microsoft.com/office/powerpoint/2010/main" val="77358723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15901" y="449813"/>
            <a:ext cx="8267631" cy="5632312"/>
          </a:xfrm>
          <a:prstGeom prst="rect">
            <a:avLst/>
          </a:prstGeom>
          <a:noFill/>
        </p:spPr>
        <p:txBody>
          <a:bodyPr wrap="square" rtlCol="0">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r>
              <a:rPr lang="en-US" dirty="0" smtClean="0"/>
              <a:t>Year 1</a:t>
            </a:r>
          </a:p>
          <a:p>
            <a:r>
              <a:rPr lang="en-US" dirty="0" err="1" smtClean="0"/>
              <a:t>Isthmia</a:t>
            </a:r>
            <a:endParaRPr lang="en-US" dirty="0" smtClean="0"/>
          </a:p>
          <a:p>
            <a:endParaRPr lang="en-US" dirty="0"/>
          </a:p>
          <a:p>
            <a:r>
              <a:rPr lang="en-US" dirty="0" smtClean="0"/>
              <a:t>Year 2</a:t>
            </a:r>
          </a:p>
          <a:p>
            <a:r>
              <a:rPr lang="en-US" dirty="0" smtClean="0"/>
              <a:t>Polis site</a:t>
            </a:r>
          </a:p>
          <a:p>
            <a:r>
              <a:rPr lang="en-US" dirty="0" smtClean="0"/>
              <a:t>Chersonese</a:t>
            </a:r>
          </a:p>
          <a:p>
            <a:endParaRPr lang="en-US" dirty="0"/>
          </a:p>
          <a:p>
            <a:r>
              <a:rPr lang="en-US" dirty="0" smtClean="0"/>
              <a:t>Year 3</a:t>
            </a:r>
          </a:p>
          <a:p>
            <a:r>
              <a:rPr lang="en-US" dirty="0"/>
              <a:t>Availability to other sites</a:t>
            </a:r>
          </a:p>
          <a:p>
            <a:r>
              <a:rPr lang="en-US" dirty="0" smtClean="0"/>
              <a:t>Archival Nemea</a:t>
            </a:r>
          </a:p>
          <a:p>
            <a:r>
              <a:rPr lang="en-US" dirty="0" smtClean="0"/>
              <a:t>Linked Open Data</a:t>
            </a:r>
            <a:endParaRPr lang="en-US" dirty="0"/>
          </a:p>
        </p:txBody>
      </p:sp>
      <p:pic>
        <p:nvPicPr>
          <p:cNvPr id="5" name="Picture 4" descr="mich s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692" y="563379"/>
            <a:ext cx="6786071" cy="1424084"/>
          </a:xfrm>
          <a:prstGeom prst="rect">
            <a:avLst/>
          </a:prstGeom>
        </p:spPr>
      </p:pic>
    </p:spTree>
    <p:extLst>
      <p:ext uri="{BB962C8B-B14F-4D97-AF65-F5344CB8AC3E}">
        <p14:creationId xmlns:p14="http://schemas.microsoft.com/office/powerpoint/2010/main" val="59119235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RCS Metadata Diagram copy.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1500800" y="-705229"/>
            <a:ext cx="6337517" cy="8201492"/>
          </a:xfrm>
          <a:prstGeom prst="rect">
            <a:avLst/>
          </a:prstGeom>
        </p:spPr>
      </p:pic>
    </p:spTree>
    <p:extLst>
      <p:ext uri="{BB962C8B-B14F-4D97-AF65-F5344CB8AC3E}">
        <p14:creationId xmlns:p14="http://schemas.microsoft.com/office/powerpoint/2010/main" val="204244521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monument screen small.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0" y="152400"/>
            <a:ext cx="4064000" cy="6540500"/>
          </a:xfrm>
          <a:prstGeom prst="rect">
            <a:avLst/>
          </a:prstGeom>
        </p:spPr>
      </p:pic>
    </p:spTree>
    <p:extLst>
      <p:ext uri="{BB962C8B-B14F-4D97-AF65-F5344CB8AC3E}">
        <p14:creationId xmlns:p14="http://schemas.microsoft.com/office/powerpoint/2010/main" val="2777541223"/>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latin typeface="+mn-lt"/>
              </a:rPr>
              <a:t>Monument fields</a:t>
            </a:r>
            <a:endParaRPr lang="en-US" dirty="0">
              <a:latin typeface="+mn-lt"/>
            </a:endParaRPr>
          </a:p>
        </p:txBody>
      </p:sp>
      <p:sp>
        <p:nvSpPr>
          <p:cNvPr id="6" name="Content Placeholder 5"/>
          <p:cNvSpPr>
            <a:spLocks noGrp="1"/>
          </p:cNvSpPr>
          <p:nvPr>
            <p:ph idx="1"/>
          </p:nvPr>
        </p:nvSpPr>
        <p:spPr/>
        <p:txBody>
          <a:bodyPr/>
          <a:lstStyle/>
          <a:p>
            <a:pPr marL="0" indent="0">
              <a:buNone/>
            </a:pPr>
            <a:endParaRPr lang="en-US" dirty="0" smtClean="0"/>
          </a:p>
          <a:p>
            <a:pPr marL="0" indent="0">
              <a:buNone/>
            </a:pPr>
            <a:endParaRPr lang="en-US" dirty="0"/>
          </a:p>
        </p:txBody>
      </p:sp>
      <p:pic>
        <p:nvPicPr>
          <p:cNvPr id="11" name="Picture 10" descr="Screen shot 2012-02-20 at 12.20.57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581" y="1718449"/>
            <a:ext cx="8941326" cy="4148950"/>
          </a:xfrm>
          <a:prstGeom prst="rect">
            <a:avLst/>
          </a:prstGeom>
        </p:spPr>
      </p:pic>
    </p:spTree>
    <p:extLst>
      <p:ext uri="{BB962C8B-B14F-4D97-AF65-F5344CB8AC3E}">
        <p14:creationId xmlns:p14="http://schemas.microsoft.com/office/powerpoint/2010/main" val="42431393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355</TotalTime>
  <Words>685</Words>
  <Application>Microsoft Macintosh PowerPoint</Application>
  <PresentationFormat>On-screen Show (4:3)</PresentationFormat>
  <Paragraphs>82</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Precedent</vt:lpstr>
      <vt:lpstr>ArchaeoCore So Far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Monument fields</vt:lpstr>
      <vt:lpstr>PowerPoint Presentation</vt:lpstr>
      <vt:lpstr>ArchaeoCore website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VRA ArchaeoCore Report</dc:title>
  <dc:creator>Ann R. F. Burns</dc:creator>
  <cp:lastModifiedBy>Ann R. F. Burns</cp:lastModifiedBy>
  <cp:revision>53</cp:revision>
  <dcterms:created xsi:type="dcterms:W3CDTF">2015-03-11T15:16:12Z</dcterms:created>
  <dcterms:modified xsi:type="dcterms:W3CDTF">2015-03-17T15:55:28Z</dcterms:modified>
</cp:coreProperties>
</file>